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2" r:id="rId2"/>
    <p:sldId id="37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6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7T19:29:34.491" idx="5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7T19:32:07.283" idx="6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9.5.2021.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okwidgets.com/play/t:Ekvxo86ZjUoU0hD6g8V5s8zSVBYc7OJLSbiQc3Xqk0JDRVBUUk4=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529a2312-6cdd-4fe4-99bf-12aa4f747755/assets/audio/56_unit_7_merlin_and_bertie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529a2312-6cdd-4fe4-99bf-12aa4f747755/assets/audio/56_unit_7_merlin_and_bertie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/>
              <a:t>Simply the best 2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79F5D673-5799-4AAA-9949-3F2374942374}"/>
              </a:ext>
            </a:extLst>
          </p:cNvPr>
          <p:cNvSpPr txBox="1"/>
          <p:nvPr/>
        </p:nvSpPr>
        <p:spPr>
          <a:xfrm>
            <a:off x="753626" y="813916"/>
            <a:ext cx="1060101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Osmisli intervju s nekom od životinja iz tekstova ili s njihovim vlasnicima. Intervju treba biti temeljen na tekstovima iz udžbenika. Možeš istražiti životinje kako bi dodao/la dodatne informacije ili ih možeš izmisliti. </a:t>
            </a:r>
          </a:p>
          <a:p>
            <a:endParaRPr lang="hr-HR" sz="2400" i="1"/>
          </a:p>
          <a:p>
            <a:r>
              <a:rPr lang="hr-HR" sz="2400"/>
              <a:t>Example:</a:t>
            </a:r>
          </a:p>
          <a:p>
            <a:endParaRPr lang="hr-HR" sz="2400"/>
          </a:p>
          <a:p>
            <a:r>
              <a:rPr lang="hr-HR" sz="2400"/>
              <a:t>What’s your name? I’m Smurf.</a:t>
            </a:r>
          </a:p>
          <a:p>
            <a:r>
              <a:rPr lang="hr-HR" sz="2400"/>
              <a:t>Hello, Smurf! What are you? I’m a dog, a Jack Russell Terrier.</a:t>
            </a:r>
          </a:p>
          <a:p>
            <a:r>
              <a:rPr lang="hr-HR" sz="2400"/>
              <a:t>How old are you? I’m six.</a:t>
            </a:r>
          </a:p>
          <a:p>
            <a:r>
              <a:rPr lang="hr-HR" sz="2400"/>
              <a:t>…</a:t>
            </a:r>
          </a:p>
          <a:p>
            <a:endParaRPr lang="hr-HR" sz="2400"/>
          </a:p>
          <a:p>
            <a:r>
              <a:rPr lang="hr-HR" sz="2400" i="1"/>
              <a:t>Intervju napišite u bilježnice.</a:t>
            </a:r>
          </a:p>
          <a:p>
            <a:endParaRPr lang="hr-HR" sz="2400" i="1"/>
          </a:p>
          <a:p>
            <a:r>
              <a:rPr lang="hr-HR" sz="2400" i="1"/>
              <a:t>Uvježbajte svoje intervjue.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EBC7C5CA-0D34-443D-B243-5D3EFE4CA27D}"/>
              </a:ext>
            </a:extLst>
          </p:cNvPr>
          <p:cNvSpPr txBox="1"/>
          <p:nvPr/>
        </p:nvSpPr>
        <p:spPr>
          <a:xfrm>
            <a:off x="683287" y="1959430"/>
            <a:ext cx="106713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Učitelj će te podijeliti u nove grupe zajedno s tvojim parom. Odglumite svoj intervju, a potom pratite intervjue ostalih parova u svojoj grupi. Dok pratiš tuđe intervjue zapiši što je bilo dobro, a na čemu bi još trebali poraditi. Nakon što su svi odglumili svosvoje intervjue podijelite povratne informacije (što je bilo dobro, a na čemu treba poraditi).</a:t>
            </a:r>
          </a:p>
          <a:p>
            <a:endParaRPr lang="hr-HR" sz="2400" i="1"/>
          </a:p>
          <a:p>
            <a:r>
              <a:rPr lang="hr-HR" sz="2400" i="1"/>
              <a:t>U bilježnicu napiši čiji ti se intervju najviše svidio i zašto.</a:t>
            </a:r>
          </a:p>
        </p:txBody>
      </p:sp>
    </p:spTree>
    <p:extLst>
      <p:ext uri="{BB962C8B-B14F-4D97-AF65-F5344CB8AC3E}">
        <p14:creationId xmlns:p14="http://schemas.microsoft.com/office/powerpoint/2010/main" val="37156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C046684A-2F2B-42E8-99F4-B758C4410D9C}"/>
              </a:ext>
            </a:extLst>
          </p:cNvPr>
          <p:cNvSpPr txBox="1"/>
          <p:nvPr/>
        </p:nvSpPr>
        <p:spPr>
          <a:xfrm>
            <a:off x="1068564" y="1345740"/>
            <a:ext cx="92510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Who here has got a pet cat?</a:t>
            </a:r>
          </a:p>
          <a:p>
            <a:pPr algn="ctr"/>
            <a:r>
              <a:rPr lang="hr-HR" sz="2400" i="1"/>
              <a:t>Tko od vas ima mačku za kućnog ljubimca?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What are cats like?</a:t>
            </a:r>
          </a:p>
          <a:p>
            <a:pPr algn="ctr"/>
            <a:r>
              <a:rPr lang="hr-HR" sz="2400" i="1"/>
              <a:t>Kakve su mačke?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Has anyone got a pet turtle?</a:t>
            </a:r>
          </a:p>
          <a:p>
            <a:pPr algn="ctr"/>
            <a:r>
              <a:rPr lang="hr-HR" sz="2400" i="1"/>
              <a:t>Ima li netko kornjaču za kućnog ljubimca?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are turtles like?</a:t>
            </a:r>
          </a:p>
          <a:p>
            <a:pPr algn="ctr"/>
            <a:r>
              <a:rPr lang="hr-HR" sz="2400" i="1"/>
              <a:t>Kakve su kornjače?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6AE48A5C-0219-441E-97F5-6F0A62D2D830}"/>
              </a:ext>
            </a:extLst>
          </p:cNvPr>
          <p:cNvSpPr/>
          <p:nvPr/>
        </p:nvSpPr>
        <p:spPr>
          <a:xfrm>
            <a:off x="1872432" y="1108049"/>
            <a:ext cx="8356059" cy="4630366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7C773632-80A5-4BE6-B416-A79ADCBA6412}"/>
              </a:ext>
            </a:extLst>
          </p:cNvPr>
          <p:cNvSpPr txBox="1"/>
          <p:nvPr/>
        </p:nvSpPr>
        <p:spPr>
          <a:xfrm>
            <a:off x="720274" y="98873"/>
            <a:ext cx="1012649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/>
              <a:t>Click on the following link and complete the task.</a:t>
            </a:r>
          </a:p>
          <a:p>
            <a:r>
              <a:rPr lang="hr-HR" sz="2400" i="1"/>
              <a:t>Otvori sljedeću poveznicu i dovrši zadatak.</a:t>
            </a:r>
          </a:p>
          <a:p>
            <a:endParaRPr lang="hr-HR"/>
          </a:p>
          <a:p>
            <a:r>
              <a:rPr lang="hr-HR" sz="2400">
                <a:hlinkClick r:id="rId2"/>
              </a:rPr>
              <a:t>https://www.bookwidgets.com/play/t:Ekvxo86ZjUoU0hD6g8V5s8zSVBYc7OJLSbiQc3Xqk0JDRVBUUk4=</a:t>
            </a:r>
            <a:r>
              <a:rPr lang="hr-HR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689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0BB3AFA-F7A5-4F9B-AC17-0B66831BB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01517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5A5A501-DA6A-4829-AF31-DEA44003E10B}"/>
              </a:ext>
            </a:extLst>
          </p:cNvPr>
          <p:cNvSpPr txBox="1"/>
          <p:nvPr/>
        </p:nvSpPr>
        <p:spPr>
          <a:xfrm>
            <a:off x="5596932" y="442127"/>
            <a:ext cx="6099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115.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388A491-B411-45AF-8931-8FAF92457085}"/>
              </a:ext>
            </a:extLst>
          </p:cNvPr>
          <p:cNvSpPr txBox="1"/>
          <p:nvPr/>
        </p:nvSpPr>
        <p:spPr>
          <a:xfrm>
            <a:off x="1135465" y="582804"/>
            <a:ext cx="4461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Što znače ovi izrazi?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6E0099B2-FBD8-4C84-8EFC-D29981B65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22" y="1097223"/>
            <a:ext cx="9344025" cy="1276350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250AB9C1-FBFA-41AD-BD0B-F0D46A549A0A}"/>
              </a:ext>
            </a:extLst>
          </p:cNvPr>
          <p:cNvSpPr txBox="1"/>
          <p:nvPr/>
        </p:nvSpPr>
        <p:spPr>
          <a:xfrm>
            <a:off x="974690" y="2373573"/>
            <a:ext cx="1457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lijegati jaja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ED1696D-39B3-407C-96CC-C36EE65ECB57}"/>
              </a:ext>
            </a:extLst>
          </p:cNvPr>
          <p:cNvSpPr txBox="1"/>
          <p:nvPr/>
        </p:nvSpPr>
        <p:spPr>
          <a:xfrm>
            <a:off x="2455617" y="2377410"/>
            <a:ext cx="1457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sporo hodati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B5C0AEA4-E7B6-4B14-9719-372D851321E4}"/>
              </a:ext>
            </a:extLst>
          </p:cNvPr>
          <p:cNvSpPr txBox="1"/>
          <p:nvPr/>
        </p:nvSpPr>
        <p:spPr>
          <a:xfrm>
            <a:off x="3828858" y="2426327"/>
            <a:ext cx="1372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presti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631F3AAF-FBFF-48F0-B768-2C155F3336BA}"/>
              </a:ext>
            </a:extLst>
          </p:cNvPr>
          <p:cNvSpPr txBox="1"/>
          <p:nvPr/>
        </p:nvSpPr>
        <p:spPr>
          <a:xfrm>
            <a:off x="5117456" y="2455685"/>
            <a:ext cx="1457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jesti salatu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FD91AF20-980F-415C-A5DB-DF0D73BD3A20}"/>
              </a:ext>
            </a:extLst>
          </p:cNvPr>
          <p:cNvSpPr txBox="1"/>
          <p:nvPr/>
        </p:nvSpPr>
        <p:spPr>
          <a:xfrm>
            <a:off x="6820651" y="2373573"/>
            <a:ext cx="1457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loviti miševe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BC02D3E7-2F44-455C-BF71-187491FDAC21}"/>
              </a:ext>
            </a:extLst>
          </p:cNvPr>
          <p:cNvSpPr txBox="1"/>
          <p:nvPr/>
        </p:nvSpPr>
        <p:spPr>
          <a:xfrm>
            <a:off x="8258071" y="2397364"/>
            <a:ext cx="145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grebati</a:t>
            </a:r>
          </a:p>
        </p:txBody>
      </p:sp>
      <p:pic>
        <p:nvPicPr>
          <p:cNvPr id="20" name="Slika 19">
            <a:extLst>
              <a:ext uri="{FF2B5EF4-FFF2-40B4-BE49-F238E27FC236}">
                <a16:creationId xmlns:a16="http://schemas.microsoft.com/office/drawing/2014/main" id="{CDA69B0C-C0CF-4085-9CE9-4E1A3D63F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465" y="3286682"/>
            <a:ext cx="8183910" cy="2568224"/>
          </a:xfrm>
          <a:prstGeom prst="rect">
            <a:avLst/>
          </a:prstGeom>
        </p:spPr>
      </p:pic>
      <p:sp>
        <p:nvSpPr>
          <p:cNvPr id="21" name="TekstniOkvir 20">
            <a:extLst>
              <a:ext uri="{FF2B5EF4-FFF2-40B4-BE49-F238E27FC236}">
                <a16:creationId xmlns:a16="http://schemas.microsoft.com/office/drawing/2014/main" id="{75175A77-5EDB-4D2F-A135-4E120116A21D}"/>
              </a:ext>
            </a:extLst>
          </p:cNvPr>
          <p:cNvSpPr txBox="1"/>
          <p:nvPr/>
        </p:nvSpPr>
        <p:spPr>
          <a:xfrm>
            <a:off x="718115" y="2397364"/>
            <a:ext cx="10339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Copy the table in your notebook. Sort the words into the table.</a:t>
            </a:r>
          </a:p>
          <a:p>
            <a:r>
              <a:rPr lang="hr-HR" sz="2400" i="1"/>
              <a:t>Precrtaj tablicu u svoju bilježnicu. Razvrstaj izraze u tablicu.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D27409ED-CDA9-4382-BC5D-78CC90C98073}"/>
              </a:ext>
            </a:extLst>
          </p:cNvPr>
          <p:cNvSpPr txBox="1"/>
          <p:nvPr/>
        </p:nvSpPr>
        <p:spPr>
          <a:xfrm>
            <a:off x="1416818" y="4360985"/>
            <a:ext cx="3506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purr, catch mice, scratch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DE9387DB-7010-47D0-8350-59F02E94572C}"/>
              </a:ext>
            </a:extLst>
          </p:cNvPr>
          <p:cNvSpPr txBox="1"/>
          <p:nvPr/>
        </p:nvSpPr>
        <p:spPr>
          <a:xfrm>
            <a:off x="5479702" y="4308470"/>
            <a:ext cx="350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9900"/>
                </a:solidFill>
              </a:rPr>
              <a:t>lay eggs, walk slowly, eat lettuce</a:t>
            </a:r>
          </a:p>
        </p:txBody>
      </p:sp>
    </p:spTree>
    <p:extLst>
      <p:ext uri="{BB962C8B-B14F-4D97-AF65-F5344CB8AC3E}">
        <p14:creationId xmlns:p14="http://schemas.microsoft.com/office/powerpoint/2010/main" val="139484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34EEF51-E2F8-4468-85D9-DA57E80B0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866" y="942821"/>
            <a:ext cx="6191250" cy="163830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9E918DD-A3A2-40EC-B69F-FD2FE5831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904" y="3016932"/>
            <a:ext cx="7562850" cy="117157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40BF018E-C181-48D6-9F01-35520B5506C3}"/>
              </a:ext>
            </a:extLst>
          </p:cNvPr>
          <p:cNvSpPr txBox="1"/>
          <p:nvPr/>
        </p:nvSpPr>
        <p:spPr>
          <a:xfrm>
            <a:off x="304903" y="1161807"/>
            <a:ext cx="5081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Pogledaj ilustracije na vrhu stranice. Što misliš? Što čini Bertie i Merlina posebnima? Što oni mogu raditi?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97725FC-2EFB-46DE-8F39-FC62A5C69812}"/>
              </a:ext>
            </a:extLst>
          </p:cNvPr>
          <p:cNvSpPr txBox="1"/>
          <p:nvPr/>
        </p:nvSpPr>
        <p:spPr>
          <a:xfrm>
            <a:off x="658167" y="4871422"/>
            <a:ext cx="396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Slušaj i otkrij odgovor.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B1D26D4-219F-40F8-B654-E1E3F5EDF44F}"/>
              </a:ext>
            </a:extLst>
          </p:cNvPr>
          <p:cNvSpPr txBox="1"/>
          <p:nvPr/>
        </p:nvSpPr>
        <p:spPr>
          <a:xfrm>
            <a:off x="6189786" y="4719335"/>
            <a:ext cx="383846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>
                <a:hlinkClick r:id="rId6"/>
              </a:rPr>
              <a:t>https://www.e-sfera.hr/dodatni-digitalni-sadrzaji/529a2312-6cdd-4fe4-99bf-12aa4f747755/assets/audio/56_unit_7_merlin_and_bertie.mp3</a:t>
            </a:r>
            <a:r>
              <a:rPr lang="hr-HR"/>
              <a:t> </a:t>
            </a:r>
          </a:p>
        </p:txBody>
      </p:sp>
      <p:pic>
        <p:nvPicPr>
          <p:cNvPr id="12" name="56_unit_7_merlin_and_bertie">
            <a:hlinkClick r:id="" action="ppaction://media"/>
            <a:extLst>
              <a:ext uri="{FF2B5EF4-FFF2-40B4-BE49-F238E27FC236}">
                <a16:creationId xmlns:a16="http://schemas.microsoft.com/office/drawing/2014/main" id="{E1AE9D7E-8F03-4F3B-9C6F-9CDCA849F5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98553" y="498068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2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783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1C2A8E24-011A-4342-8EF0-BC9F7EFD3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14" y="863598"/>
            <a:ext cx="7229475" cy="1943100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71FDBF13-9D9D-43CF-8DAB-FC37A012DC6C}"/>
              </a:ext>
            </a:extLst>
          </p:cNvPr>
          <p:cNvSpPr txBox="1"/>
          <p:nvPr/>
        </p:nvSpPr>
        <p:spPr>
          <a:xfrm>
            <a:off x="612950" y="401933"/>
            <a:ext cx="8852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Ponovno slušaj zvučni zapis i odgovori na pitanja (napiši broj).</a:t>
            </a:r>
          </a:p>
        </p:txBody>
      </p:sp>
      <p:pic>
        <p:nvPicPr>
          <p:cNvPr id="9" name="56_unit_7_merlin_and_bertie">
            <a:hlinkClick r:id="" action="ppaction://media"/>
            <a:extLst>
              <a:ext uri="{FF2B5EF4-FFF2-40B4-BE49-F238E27FC236}">
                <a16:creationId xmlns:a16="http://schemas.microsoft.com/office/drawing/2014/main" id="{01F85E12-8322-47BB-9973-A3575BCDCA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66168" y="1104103"/>
            <a:ext cx="487363" cy="487363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61A2E3CC-BAF7-475B-9412-351E4D1018A7}"/>
              </a:ext>
            </a:extLst>
          </p:cNvPr>
          <p:cNvSpPr txBox="1"/>
          <p:nvPr/>
        </p:nvSpPr>
        <p:spPr>
          <a:xfrm>
            <a:off x="8724310" y="819485"/>
            <a:ext cx="303795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>
                <a:hlinkClick r:id="rId6"/>
              </a:rPr>
              <a:t>https://www.e-sfera.hr/dodatni-digitalni-sadrzaji/529a2312-6cdd-4fe4-99bf-12aa4f747755/assets/audio/56_unit_7_merlin_and_bertie.mp3</a:t>
            </a:r>
            <a:r>
              <a:rPr lang="hr-HR"/>
              <a:t> 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4B01A1E7-C01D-41D2-98EE-A1C4A03F76C8}"/>
              </a:ext>
            </a:extLst>
          </p:cNvPr>
          <p:cNvSpPr txBox="1"/>
          <p:nvPr/>
        </p:nvSpPr>
        <p:spPr>
          <a:xfrm>
            <a:off x="3496826" y="1487156"/>
            <a:ext cx="72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13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CB03FCD-EFBE-4AEB-B72B-DAFB64B1F98D}"/>
              </a:ext>
            </a:extLst>
          </p:cNvPr>
          <p:cNvSpPr txBox="1"/>
          <p:nvPr/>
        </p:nvSpPr>
        <p:spPr>
          <a:xfrm>
            <a:off x="3380765" y="1940447"/>
            <a:ext cx="72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10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C813D98-2C1E-4518-961E-3F23517B5254}"/>
              </a:ext>
            </a:extLst>
          </p:cNvPr>
          <p:cNvSpPr txBox="1"/>
          <p:nvPr/>
        </p:nvSpPr>
        <p:spPr>
          <a:xfrm>
            <a:off x="5462954" y="2325492"/>
            <a:ext cx="2726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9900"/>
                </a:solidFill>
              </a:rPr>
              <a:t>5 and a half metres</a:t>
            </a:r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16CDE75A-2499-4C79-A680-A863BBF291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914" y="3136138"/>
            <a:ext cx="9191625" cy="3562350"/>
          </a:xfrm>
          <a:prstGeom prst="rect">
            <a:avLst/>
          </a:prstGeom>
        </p:spPr>
      </p:pic>
      <p:sp>
        <p:nvSpPr>
          <p:cNvPr id="16" name="TekstniOkvir 15">
            <a:extLst>
              <a:ext uri="{FF2B5EF4-FFF2-40B4-BE49-F238E27FC236}">
                <a16:creationId xmlns:a16="http://schemas.microsoft.com/office/drawing/2014/main" id="{1AF1B200-14F0-42DB-B053-37FA3BFEEF42}"/>
              </a:ext>
            </a:extLst>
          </p:cNvPr>
          <p:cNvSpPr txBox="1"/>
          <p:nvPr/>
        </p:nvSpPr>
        <p:spPr>
          <a:xfrm>
            <a:off x="9777046" y="3742310"/>
            <a:ext cx="1985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paru odredite jesu li rečenice točne. Potom ponovno poslušaj zapis i provjeri.</a:t>
            </a:r>
          </a:p>
        </p:txBody>
      </p:sp>
      <p:sp>
        <p:nvSpPr>
          <p:cNvPr id="17" name="Elipsa 16">
            <a:extLst>
              <a:ext uri="{FF2B5EF4-FFF2-40B4-BE49-F238E27FC236}">
                <a16:creationId xmlns:a16="http://schemas.microsoft.com/office/drawing/2014/main" id="{56157202-73C4-4885-B037-6DE5612CD165}"/>
              </a:ext>
            </a:extLst>
          </p:cNvPr>
          <p:cNvSpPr/>
          <p:nvPr/>
        </p:nvSpPr>
        <p:spPr>
          <a:xfrm>
            <a:off x="8490857" y="4481565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>
            <a:extLst>
              <a:ext uri="{FF2B5EF4-FFF2-40B4-BE49-F238E27FC236}">
                <a16:creationId xmlns:a16="http://schemas.microsoft.com/office/drawing/2014/main" id="{D5064A38-7679-408A-9172-FE80C1AE5AF8}"/>
              </a:ext>
            </a:extLst>
          </p:cNvPr>
          <p:cNvSpPr/>
          <p:nvPr/>
        </p:nvSpPr>
        <p:spPr>
          <a:xfrm>
            <a:off x="8490857" y="6192035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>
            <a:extLst>
              <a:ext uri="{FF2B5EF4-FFF2-40B4-BE49-F238E27FC236}">
                <a16:creationId xmlns:a16="http://schemas.microsoft.com/office/drawing/2014/main" id="{BE566969-CAD3-447D-ACDD-BBA095857404}"/>
              </a:ext>
            </a:extLst>
          </p:cNvPr>
          <p:cNvSpPr/>
          <p:nvPr/>
        </p:nvSpPr>
        <p:spPr>
          <a:xfrm>
            <a:off x="8044372" y="4083253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>
            <a:extLst>
              <a:ext uri="{FF2B5EF4-FFF2-40B4-BE49-F238E27FC236}">
                <a16:creationId xmlns:a16="http://schemas.microsoft.com/office/drawing/2014/main" id="{99DEA0A9-76ED-4E13-B4E4-BD81E43B601D}"/>
              </a:ext>
            </a:extLst>
          </p:cNvPr>
          <p:cNvSpPr/>
          <p:nvPr/>
        </p:nvSpPr>
        <p:spPr>
          <a:xfrm>
            <a:off x="8044372" y="4917313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Elipsa 20">
            <a:extLst>
              <a:ext uri="{FF2B5EF4-FFF2-40B4-BE49-F238E27FC236}">
                <a16:creationId xmlns:a16="http://schemas.microsoft.com/office/drawing/2014/main" id="{5BB0F3AE-B601-42DA-87B0-0C033D1F7282}"/>
              </a:ext>
            </a:extLst>
          </p:cNvPr>
          <p:cNvSpPr/>
          <p:nvPr/>
        </p:nvSpPr>
        <p:spPr>
          <a:xfrm>
            <a:off x="8038328" y="5361964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Elipsa 21">
            <a:extLst>
              <a:ext uri="{FF2B5EF4-FFF2-40B4-BE49-F238E27FC236}">
                <a16:creationId xmlns:a16="http://schemas.microsoft.com/office/drawing/2014/main" id="{824D3BE3-2A47-47FA-AE70-04E5B37CBF9C}"/>
              </a:ext>
            </a:extLst>
          </p:cNvPr>
          <p:cNvSpPr/>
          <p:nvPr/>
        </p:nvSpPr>
        <p:spPr>
          <a:xfrm>
            <a:off x="8038328" y="5777639"/>
            <a:ext cx="331596" cy="331596"/>
          </a:xfrm>
          <a:prstGeom prst="ellipse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783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FCDF943-49BB-462D-82B7-D20B0CF59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23" y="1641291"/>
            <a:ext cx="7524750" cy="1133475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2B8683C7-F982-49FF-AA19-208D7FC28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23" y="3963866"/>
            <a:ext cx="6953250" cy="58102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B72ECFE9-DB2A-4F9A-BA24-8412C63562AF}"/>
              </a:ext>
            </a:extLst>
          </p:cNvPr>
          <p:cNvSpPr txBox="1"/>
          <p:nvPr/>
        </p:nvSpPr>
        <p:spPr>
          <a:xfrm>
            <a:off x="2371411" y="452191"/>
            <a:ext cx="9314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Answer the questions. You can work in pairs.</a:t>
            </a:r>
          </a:p>
          <a:p>
            <a:r>
              <a:rPr lang="hr-HR" sz="2400" i="1"/>
              <a:t>Odgovori na pitanja. Možete raditi u paru.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780C8E8-158F-45F0-9D2D-FDDABBF5F923}"/>
              </a:ext>
            </a:extLst>
          </p:cNvPr>
          <p:cNvSpPr txBox="1"/>
          <p:nvPr/>
        </p:nvSpPr>
        <p:spPr>
          <a:xfrm>
            <a:off x="984738" y="2894134"/>
            <a:ext cx="1093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Pogledaj 114. i 115. stranicu. Znaš li imenovati sve životinje? Po čemu su ove životinje posebne?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A6E5E1E-C7A8-478F-9403-95AA4C5DA4B4}"/>
              </a:ext>
            </a:extLst>
          </p:cNvPr>
          <p:cNvSpPr txBox="1"/>
          <p:nvPr/>
        </p:nvSpPr>
        <p:spPr>
          <a:xfrm>
            <a:off x="904352" y="4722725"/>
            <a:ext cx="10671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Imaš li kućnog ljubimca? Što on može/zna raditi? Podijeli informacije s prijateljima.</a:t>
            </a:r>
          </a:p>
        </p:txBody>
      </p:sp>
    </p:spTree>
    <p:extLst>
      <p:ext uri="{BB962C8B-B14F-4D97-AF65-F5344CB8AC3E}">
        <p14:creationId xmlns:p14="http://schemas.microsoft.com/office/powerpoint/2010/main" val="25679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9C33ED3-FA42-4C29-A4F0-415A1413C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33137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D944AE9-0BEA-41CE-A904-0CE6DEF3B2D9}"/>
              </a:ext>
            </a:extLst>
          </p:cNvPr>
          <p:cNvSpPr txBox="1"/>
          <p:nvPr/>
        </p:nvSpPr>
        <p:spPr>
          <a:xfrm>
            <a:off x="5295481" y="361741"/>
            <a:ext cx="6511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79.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6EACA2DD-4823-4369-AAC2-3F6AEBCDD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826"/>
            <a:ext cx="6833040" cy="6670348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52193237-8A7C-4F01-BA38-F2C860B20C9A}"/>
              </a:ext>
            </a:extLst>
          </p:cNvPr>
          <p:cNvSpPr txBox="1"/>
          <p:nvPr/>
        </p:nvSpPr>
        <p:spPr>
          <a:xfrm>
            <a:off x="7204667" y="83778"/>
            <a:ext cx="4471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tablicu informacijama o kućnim ljubimcima iz 5. lekcije.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BEB69153-A423-405E-9C58-0CB75A80FA83}"/>
              </a:ext>
            </a:extLst>
          </p:cNvPr>
          <p:cNvSpPr txBox="1"/>
          <p:nvPr/>
        </p:nvSpPr>
        <p:spPr>
          <a:xfrm>
            <a:off x="2130252" y="2210637"/>
            <a:ext cx="502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>
                <a:solidFill>
                  <a:srgbClr val="FF9900"/>
                </a:solidFill>
              </a:rPr>
              <a:t>a</a:t>
            </a:r>
          </a:p>
          <a:p>
            <a:pPr algn="ctr"/>
            <a:r>
              <a:rPr lang="hr-HR" sz="2000">
                <a:solidFill>
                  <a:srgbClr val="FF9900"/>
                </a:solidFill>
              </a:rPr>
              <a:t>pig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0D901AEF-AC49-4593-804D-57E04D62BE8B}"/>
              </a:ext>
            </a:extLst>
          </p:cNvPr>
          <p:cNvSpPr txBox="1"/>
          <p:nvPr/>
        </p:nvSpPr>
        <p:spPr>
          <a:xfrm>
            <a:off x="2737409" y="2364525"/>
            <a:ext cx="11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Canada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40A40BA1-0557-4711-99C6-A88ED0778B03}"/>
              </a:ext>
            </a:extLst>
          </p:cNvPr>
          <p:cNvSpPr txBox="1"/>
          <p:nvPr/>
        </p:nvSpPr>
        <p:spPr>
          <a:xfrm>
            <a:off x="3990684" y="2210637"/>
            <a:ext cx="2609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She is the oldest pig ever.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5D5635E1-F2F8-45C0-BF1F-7B503408EA22}"/>
              </a:ext>
            </a:extLst>
          </p:cNvPr>
          <p:cNvSpPr txBox="1"/>
          <p:nvPr/>
        </p:nvSpPr>
        <p:spPr>
          <a:xfrm>
            <a:off x="1811579" y="3213320"/>
            <a:ext cx="1085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>
                <a:solidFill>
                  <a:srgbClr val="FF9900"/>
                </a:solidFill>
              </a:rPr>
              <a:t>an Angora rabbit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9EF52751-3FFC-40C5-AAA6-A0ED23CA0F79}"/>
              </a:ext>
            </a:extLst>
          </p:cNvPr>
          <p:cNvSpPr txBox="1"/>
          <p:nvPr/>
        </p:nvSpPr>
        <p:spPr>
          <a:xfrm>
            <a:off x="2863487" y="3548686"/>
            <a:ext cx="65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USA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0EAA6E4E-F593-4965-BB73-271FB369A39B}"/>
              </a:ext>
            </a:extLst>
          </p:cNvPr>
          <p:cNvSpPr txBox="1"/>
          <p:nvPr/>
        </p:nvSpPr>
        <p:spPr>
          <a:xfrm>
            <a:off x="3001137" y="4756320"/>
            <a:ext cx="65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UK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1DA3C84-E8D7-4B3D-B3B2-973E2C37C50C}"/>
              </a:ext>
            </a:extLst>
          </p:cNvPr>
          <p:cNvSpPr txBox="1"/>
          <p:nvPr/>
        </p:nvSpPr>
        <p:spPr>
          <a:xfrm>
            <a:off x="3001137" y="5811195"/>
            <a:ext cx="65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UK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6FE9EC50-C41E-4A0C-85B8-712BF20085FE}"/>
              </a:ext>
            </a:extLst>
          </p:cNvPr>
          <p:cNvSpPr txBox="1"/>
          <p:nvPr/>
        </p:nvSpPr>
        <p:spPr>
          <a:xfrm>
            <a:off x="3728855" y="3406534"/>
            <a:ext cx="2924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She’s the rabbit with the longest fur in the world.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9AF407F2-6508-4770-96F7-D9FBA85FA181}"/>
              </a:ext>
            </a:extLst>
          </p:cNvPr>
          <p:cNvSpPr txBox="1"/>
          <p:nvPr/>
        </p:nvSpPr>
        <p:spPr>
          <a:xfrm>
            <a:off x="4010734" y="4527503"/>
            <a:ext cx="2609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Bertie is the world’s fastest tortoise.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6119826D-052B-40FE-84E1-573D53D80068}"/>
              </a:ext>
            </a:extLst>
          </p:cNvPr>
          <p:cNvSpPr txBox="1"/>
          <p:nvPr/>
        </p:nvSpPr>
        <p:spPr>
          <a:xfrm>
            <a:off x="3990684" y="5679145"/>
            <a:ext cx="2609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9900"/>
                </a:solidFill>
              </a:rPr>
              <a:t>She is the cat with the loudest purr ever.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2C87D11B-396A-4827-BFA0-3ECC1409286E}"/>
              </a:ext>
            </a:extLst>
          </p:cNvPr>
          <p:cNvSpPr txBox="1"/>
          <p:nvPr/>
        </p:nvSpPr>
        <p:spPr>
          <a:xfrm>
            <a:off x="1838850" y="4523780"/>
            <a:ext cx="1085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>
                <a:solidFill>
                  <a:srgbClr val="FF9900"/>
                </a:solidFill>
              </a:rPr>
              <a:t>a tortoise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01505A70-F0FF-4BE8-83FA-183C5A56FA5E}"/>
              </a:ext>
            </a:extLst>
          </p:cNvPr>
          <p:cNvSpPr txBox="1"/>
          <p:nvPr/>
        </p:nvSpPr>
        <p:spPr>
          <a:xfrm>
            <a:off x="2004513" y="5610011"/>
            <a:ext cx="624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>
                <a:solidFill>
                  <a:srgbClr val="FF9900"/>
                </a:solidFill>
              </a:rPr>
              <a:t>a cat</a:t>
            </a:r>
          </a:p>
        </p:txBody>
      </p:sp>
    </p:spTree>
    <p:extLst>
      <p:ext uri="{BB962C8B-B14F-4D97-AF65-F5344CB8AC3E}">
        <p14:creationId xmlns:p14="http://schemas.microsoft.com/office/powerpoint/2010/main" val="88624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E8E8FC9-84CA-4A39-A51B-7B44FFC7A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53" y="1307959"/>
            <a:ext cx="11640922" cy="4019341"/>
          </a:xfrm>
          <a:prstGeom prst="rect">
            <a:avLst/>
          </a:prstGeom>
        </p:spPr>
      </p:pic>
      <p:sp>
        <p:nvSpPr>
          <p:cNvPr id="9" name="Pravokutnik 8">
            <a:extLst>
              <a:ext uri="{FF2B5EF4-FFF2-40B4-BE49-F238E27FC236}">
                <a16:creationId xmlns:a16="http://schemas.microsoft.com/office/drawing/2014/main" id="{48768639-A7E4-4E4D-97FD-7274DB0A242E}"/>
              </a:ext>
            </a:extLst>
          </p:cNvPr>
          <p:cNvSpPr/>
          <p:nvPr/>
        </p:nvSpPr>
        <p:spPr>
          <a:xfrm>
            <a:off x="1657978" y="2210637"/>
            <a:ext cx="934497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D95275B0-7BE9-4D61-B627-2C0A5A69DF17}"/>
              </a:ext>
            </a:extLst>
          </p:cNvPr>
          <p:cNvSpPr/>
          <p:nvPr/>
        </p:nvSpPr>
        <p:spPr>
          <a:xfrm>
            <a:off x="3910484" y="2935792"/>
            <a:ext cx="1485481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FBB2EF1A-BDFF-4BC3-BDB1-8E96A9B4176E}"/>
              </a:ext>
            </a:extLst>
          </p:cNvPr>
          <p:cNvSpPr/>
          <p:nvPr/>
        </p:nvSpPr>
        <p:spPr>
          <a:xfrm>
            <a:off x="3187003" y="3563815"/>
            <a:ext cx="882580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Pravokutnik 11">
            <a:extLst>
              <a:ext uri="{FF2B5EF4-FFF2-40B4-BE49-F238E27FC236}">
                <a16:creationId xmlns:a16="http://schemas.microsoft.com/office/drawing/2014/main" id="{F1B0AF2A-9401-4D08-9A8F-061B0DC881D7}"/>
              </a:ext>
            </a:extLst>
          </p:cNvPr>
          <p:cNvSpPr/>
          <p:nvPr/>
        </p:nvSpPr>
        <p:spPr>
          <a:xfrm>
            <a:off x="723481" y="4603819"/>
            <a:ext cx="1055077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Pravokutnik 12">
            <a:extLst>
              <a:ext uri="{FF2B5EF4-FFF2-40B4-BE49-F238E27FC236}">
                <a16:creationId xmlns:a16="http://schemas.microsoft.com/office/drawing/2014/main" id="{0F140248-A61C-4CDF-B02F-8543DB5F0EEE}"/>
              </a:ext>
            </a:extLst>
          </p:cNvPr>
          <p:cNvSpPr/>
          <p:nvPr/>
        </p:nvSpPr>
        <p:spPr>
          <a:xfrm>
            <a:off x="7826725" y="2210637"/>
            <a:ext cx="694278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Pravokutnik 13">
            <a:extLst>
              <a:ext uri="{FF2B5EF4-FFF2-40B4-BE49-F238E27FC236}">
                <a16:creationId xmlns:a16="http://schemas.microsoft.com/office/drawing/2014/main" id="{51B34963-7CDF-48E6-B68A-027043D7A8CB}"/>
              </a:ext>
            </a:extLst>
          </p:cNvPr>
          <p:cNvSpPr/>
          <p:nvPr/>
        </p:nvSpPr>
        <p:spPr>
          <a:xfrm>
            <a:off x="7929824" y="3238081"/>
            <a:ext cx="1188369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BB46317F-1BB7-439D-962E-DEB751FA01AA}"/>
              </a:ext>
            </a:extLst>
          </p:cNvPr>
          <p:cNvSpPr/>
          <p:nvPr/>
        </p:nvSpPr>
        <p:spPr>
          <a:xfrm>
            <a:off x="9668189" y="4213607"/>
            <a:ext cx="934497" cy="381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377E334E-25C7-4595-900D-32D942AB95EA}"/>
              </a:ext>
            </a:extLst>
          </p:cNvPr>
          <p:cNvSpPr txBox="1"/>
          <p:nvPr/>
        </p:nvSpPr>
        <p:spPr>
          <a:xfrm>
            <a:off x="924448" y="743300"/>
            <a:ext cx="9817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tekstove i odaberi točne riječi.</a:t>
            </a:r>
          </a:p>
        </p:txBody>
      </p:sp>
    </p:spTree>
    <p:extLst>
      <p:ext uri="{BB962C8B-B14F-4D97-AF65-F5344CB8AC3E}">
        <p14:creationId xmlns:p14="http://schemas.microsoft.com/office/powerpoint/2010/main" val="748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2E12353-9E94-403F-AE2D-A0732246D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68558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F268AB9B-96CD-48E0-BA62-871675841793}"/>
              </a:ext>
            </a:extLst>
          </p:cNvPr>
          <p:cNvSpPr txBox="1"/>
          <p:nvPr/>
        </p:nvSpPr>
        <p:spPr>
          <a:xfrm>
            <a:off x="5757705" y="351692"/>
            <a:ext cx="57577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116.</a:t>
            </a:r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endParaRPr lang="hr-HR" sz="2400"/>
          </a:p>
          <a:p>
            <a:r>
              <a:rPr lang="hr-HR" sz="2400" i="1"/>
              <a:t>Koja si ti životinja? Riješi kviz i saznaj!</a:t>
            </a:r>
          </a:p>
        </p:txBody>
      </p:sp>
    </p:spTree>
    <p:extLst>
      <p:ext uri="{BB962C8B-B14F-4D97-AF65-F5344CB8AC3E}">
        <p14:creationId xmlns:p14="http://schemas.microsoft.com/office/powerpoint/2010/main" val="65150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5640</TotalTime>
  <Words>579</Words>
  <Application>Microsoft Office PowerPoint</Application>
  <PresentationFormat>Široki zaslon</PresentationFormat>
  <Paragraphs>81</Paragraphs>
  <Slides>10</Slides>
  <Notes>0</Notes>
  <HiddenSlides>0</HiddenSlides>
  <MMClips>2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301</cp:revision>
  <dcterms:created xsi:type="dcterms:W3CDTF">2020-09-19T11:02:00Z</dcterms:created>
  <dcterms:modified xsi:type="dcterms:W3CDTF">2021-05-09T09:48:37Z</dcterms:modified>
</cp:coreProperties>
</file>